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6" r:id="rId2"/>
    <p:sldId id="267" r:id="rId3"/>
    <p:sldId id="268" r:id="rId4"/>
  </p:sldIdLst>
  <p:sldSz cx="6858000" cy="9144000" type="screen4x3"/>
  <p:notesSz cx="6888163" cy="9623425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B2B2B2"/>
    <a:srgbClr val="CCFFCC"/>
    <a:srgbClr val="FFCCFF"/>
    <a:srgbClr val="CCCCFF"/>
    <a:srgbClr val="6600CC"/>
    <a:srgbClr val="CC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06" autoAdjust="0"/>
    <p:restoredTop sz="94652" autoAdjust="0"/>
  </p:normalViewPr>
  <p:slideViewPr>
    <p:cSldViewPr>
      <p:cViewPr varScale="1">
        <p:scale>
          <a:sx n="34" d="100"/>
          <a:sy n="34" d="100"/>
        </p:scale>
        <p:origin x="-1788" y="-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0" tIns="47156" rIns="94310" bIns="47156" numCol="1" anchor="t" anchorCtr="0" compatLnSpc="1">
            <a:prstTxWarp prst="textNoShape">
              <a:avLst/>
            </a:prstTxWarp>
          </a:bodyPr>
          <a:lstStyle>
            <a:lvl1pPr defTabSz="942975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2913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0" tIns="47156" rIns="94310" bIns="47156" numCol="1" anchor="t" anchorCtr="0" compatLnSpc="1">
            <a:prstTxWarp prst="textNoShape">
              <a:avLst/>
            </a:prstTxWarp>
          </a:bodyPr>
          <a:lstStyle>
            <a:lvl1pPr algn="r" defTabSz="942975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2413"/>
            <a:ext cx="2982913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0" tIns="47156" rIns="94310" bIns="47156" numCol="1" anchor="b" anchorCtr="0" compatLnSpc="1">
            <a:prstTxWarp prst="textNoShape">
              <a:avLst/>
            </a:prstTxWarp>
          </a:bodyPr>
          <a:lstStyle>
            <a:lvl1pPr defTabSz="942975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142413"/>
            <a:ext cx="2982913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0" tIns="47156" rIns="94310" bIns="47156" numCol="1" anchor="b" anchorCtr="0" compatLnSpc="1">
            <a:prstTxWarp prst="textNoShape">
              <a:avLst/>
            </a:prstTxWarp>
          </a:bodyPr>
          <a:lstStyle>
            <a:lvl1pPr algn="r" defTabSz="942975">
              <a:defRPr sz="1100"/>
            </a:lvl1pPr>
          </a:lstStyle>
          <a:p>
            <a:pPr>
              <a:defRPr/>
            </a:pPr>
            <a:fld id="{A19F8DCF-66FE-4BB8-A39C-12568453D8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4952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2" tIns="45707" rIns="91412" bIns="45707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608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2" tIns="45707" rIns="91412" bIns="45707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097088" y="723900"/>
            <a:ext cx="2706687" cy="3608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570413"/>
            <a:ext cx="5510213" cy="432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2" tIns="45707" rIns="91412" bIns="457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2413"/>
            <a:ext cx="2982913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2" tIns="45707" rIns="91412" bIns="45707" numCol="1" anchor="b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142413"/>
            <a:ext cx="298608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2" tIns="45707" rIns="91412" bIns="45707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C8B16473-34F1-4282-95E9-B49A16E560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7241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B8D99-7FAF-4B85-BC01-A7208C94A2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EE7E5-ACF8-44C9-BF78-A0E16788EBD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7185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626E3E-7DDB-48C1-B62B-5BBA1EA9FC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8878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6CD74-B6C8-466D-8610-FDEF9BB268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84527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C1965-6956-4C5A-AE99-C46D566EC0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7721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02E16-E880-4378-B5A6-10AFCEC301B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51636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FCDF4-D46D-4123-BBD5-B0790DB03C1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2595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E71CB-0205-4A2A-9298-A9984566ED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1756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0AA07-D4C2-4027-A293-1DB8FE8FFF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75497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4C434-889B-4664-ACCF-8EE43095F99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044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59149-3D74-454E-ACB7-4B98BE9994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6881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29D2289-7363-4AC8-901D-B7AC9F1B5E9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val 34" descr="右下がり対角線 (反転)"/>
          <p:cNvSpPr>
            <a:spLocks noChangeArrowheads="1"/>
          </p:cNvSpPr>
          <p:nvPr/>
        </p:nvSpPr>
        <p:spPr bwMode="auto">
          <a:xfrm>
            <a:off x="260350" y="755650"/>
            <a:ext cx="1728788" cy="863600"/>
          </a:xfrm>
          <a:prstGeom prst="ellipse">
            <a:avLst/>
          </a:prstGeom>
          <a:pattFill prst="dkDnDiag">
            <a:fgClr>
              <a:srgbClr val="FFCCFF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1" name="Text Box 4" descr="市松模様 (大)"/>
          <p:cNvSpPr txBox="1">
            <a:spLocks noChangeArrowheads="1"/>
          </p:cNvSpPr>
          <p:nvPr/>
        </p:nvSpPr>
        <p:spPr bwMode="auto">
          <a:xfrm>
            <a:off x="2205038" y="1042988"/>
            <a:ext cx="2689225" cy="360362"/>
          </a:xfrm>
          <a:prstGeom prst="rect">
            <a:avLst/>
          </a:prstGeom>
          <a:pattFill prst="lgCheck">
            <a:fgClr>
              <a:srgbClr val="FFCC66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/>
            <a:r>
              <a:rPr kumimoji="0" lang="ja-JP" altLang="en-US" sz="1800" b="1">
                <a:solidFill>
                  <a:srgbClr val="CC6600"/>
                </a:solidFill>
              </a:rPr>
              <a:t>６１人が書きました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692150" y="1692275"/>
            <a:ext cx="158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 sz="1400" b="1">
                <a:solidFill>
                  <a:srgbClr val="3333CC"/>
                </a:solidFill>
              </a:rPr>
              <a:t>ペンシル協奏曲</a:t>
            </a:r>
            <a:r>
              <a:rPr lang="ja-JP" altLang="en-US" sz="1100"/>
              <a:t> </a:t>
            </a:r>
            <a:endParaRPr lang="ja-JP" altLang="en-US"/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333375" y="5795963"/>
            <a:ext cx="18367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 sz="1200" b="1">
                <a:solidFill>
                  <a:srgbClr val="3333CC"/>
                </a:solidFill>
              </a:rPr>
              <a:t>バレーに挑戦</a:t>
            </a:r>
            <a:r>
              <a:rPr lang="ja-JP" altLang="en-US" sz="1100"/>
              <a:t> </a:t>
            </a:r>
            <a:endParaRPr lang="ja-JP" altLang="en-US"/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2536825" y="5791200"/>
            <a:ext cx="1782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ja-JP" sz="1400" b="1">
                <a:solidFill>
                  <a:srgbClr val="3333CC"/>
                </a:solidFill>
              </a:rPr>
              <a:t>80</a:t>
            </a:r>
            <a:r>
              <a:rPr lang="ja-JP" altLang="en-US" sz="1400" b="1">
                <a:solidFill>
                  <a:srgbClr val="3333CC"/>
                </a:solidFill>
              </a:rPr>
              <a:t>才のアリア</a:t>
            </a:r>
            <a:r>
              <a:rPr lang="ja-JP" altLang="en-US" sz="1100"/>
              <a:t> </a:t>
            </a:r>
            <a:endParaRPr lang="ja-JP" altLang="en-US"/>
          </a:p>
        </p:txBody>
      </p:sp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1093788" y="8172450"/>
            <a:ext cx="4392612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 sz="1600" b="1">
                <a:solidFill>
                  <a:schemeClr val="accent2"/>
                </a:solidFill>
              </a:rPr>
              <a:t>天才糸川博士の多方面での活動の根源</a:t>
            </a:r>
          </a:p>
          <a:p>
            <a:pPr algn="ctr"/>
            <a:r>
              <a:rPr lang="ja-JP" altLang="en-US" sz="1600" b="1">
                <a:solidFill>
                  <a:schemeClr val="accent2"/>
                </a:solidFill>
              </a:rPr>
              <a:t>その人間性の秘密に迫る </a:t>
            </a:r>
          </a:p>
        </p:txBody>
      </p:sp>
      <p:pic>
        <p:nvPicPr>
          <p:cNvPr id="2056" name="Picture 9" descr="104-0433_IMG"/>
          <p:cNvPicPr>
            <a:picLocks noChangeAspect="1" noChangeArrowheads="1"/>
          </p:cNvPicPr>
          <p:nvPr/>
        </p:nvPicPr>
        <p:blipFill>
          <a:blip r:embed="rId2" cstate="print">
            <a:lum brigh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30" t="10309" r="13637" b="15625"/>
          <a:stretch>
            <a:fillRect/>
          </a:stretch>
        </p:blipFill>
        <p:spPr bwMode="auto">
          <a:xfrm>
            <a:off x="981075" y="2195513"/>
            <a:ext cx="990600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188913" y="3581400"/>
            <a:ext cx="240188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1200" b="1">
                <a:solidFill>
                  <a:schemeClr val="accent2"/>
                </a:solidFill>
              </a:rPr>
              <a:t>イタズラの絵？がきっかけだった</a:t>
            </a:r>
          </a:p>
          <a:p>
            <a:pPr algn="ctr">
              <a:spcBef>
                <a:spcPct val="50000"/>
              </a:spcBef>
            </a:pPr>
            <a:r>
              <a:rPr lang="ja-JP" altLang="en-US" sz="1200" b="1">
                <a:solidFill>
                  <a:schemeClr val="accent2"/>
                </a:solidFill>
              </a:rPr>
              <a:t>小さいペンシル ロケット</a:t>
            </a:r>
          </a:p>
        </p:txBody>
      </p:sp>
      <p:pic>
        <p:nvPicPr>
          <p:cNvPr id="2058" name="Picture 11" descr="APP000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4900" y="6588125"/>
            <a:ext cx="95885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2" descr="it197411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6338" y="3492500"/>
            <a:ext cx="120332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3" descr="104-0424_IMG"/>
          <p:cNvPicPr>
            <a:picLocks noChangeAspect="1" noChangeArrowheads="1"/>
          </p:cNvPicPr>
          <p:nvPr/>
        </p:nvPicPr>
        <p:blipFill>
          <a:blip r:embed="rId5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4" r="3174" b="30159"/>
          <a:stretch>
            <a:fillRect/>
          </a:stretch>
        </p:blipFill>
        <p:spPr bwMode="auto">
          <a:xfrm>
            <a:off x="5013325" y="3563938"/>
            <a:ext cx="1354138" cy="164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4" descr="it1976050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" y="6804025"/>
            <a:ext cx="1316038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5" descr="it1995053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6324600"/>
            <a:ext cx="12080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16" descr="ロミとジュリのキャスト糸顔k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63" y="6011863"/>
            <a:ext cx="1392237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4" name="Text Box 17"/>
          <p:cNvSpPr txBox="1">
            <a:spLocks noChangeArrowheads="1"/>
          </p:cNvSpPr>
          <p:nvPr/>
        </p:nvSpPr>
        <p:spPr bwMode="auto">
          <a:xfrm>
            <a:off x="4648200" y="5867400"/>
            <a:ext cx="1676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1200" b="1">
                <a:solidFill>
                  <a:schemeClr val="accent2"/>
                </a:solidFill>
              </a:rPr>
              <a:t>人類の将来まで考察</a:t>
            </a:r>
          </a:p>
        </p:txBody>
      </p:sp>
      <p:sp>
        <p:nvSpPr>
          <p:cNvPr id="2065" name="Text Box 18" descr="れんが (横)"/>
          <p:cNvSpPr txBox="1">
            <a:spLocks noChangeArrowheads="1"/>
          </p:cNvSpPr>
          <p:nvPr/>
        </p:nvSpPr>
        <p:spPr bwMode="auto">
          <a:xfrm>
            <a:off x="3213100" y="2700338"/>
            <a:ext cx="2159000" cy="304800"/>
          </a:xfrm>
          <a:prstGeom prst="rect">
            <a:avLst/>
          </a:prstGeom>
          <a:pattFill prst="horzBrick">
            <a:fgClr>
              <a:srgbClr val="CCFF99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1400" b="1">
                <a:solidFill>
                  <a:schemeClr val="accent2"/>
                </a:solidFill>
              </a:rPr>
              <a:t>逆転の発想までの道のり</a:t>
            </a:r>
          </a:p>
        </p:txBody>
      </p:sp>
      <p:pic>
        <p:nvPicPr>
          <p:cNvPr id="2066" name="Picture 19" descr="APP000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50" y="4140200"/>
            <a:ext cx="1655763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7" name="Text Box 20"/>
          <p:cNvSpPr txBox="1">
            <a:spLocks noChangeArrowheads="1"/>
          </p:cNvSpPr>
          <p:nvPr/>
        </p:nvSpPr>
        <p:spPr bwMode="auto">
          <a:xfrm>
            <a:off x="2924175" y="2051050"/>
            <a:ext cx="2663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1800" b="1">
                <a:solidFill>
                  <a:schemeClr val="accent2"/>
                </a:solidFill>
              </a:rPr>
              <a:t>組織工学研究所の創設</a:t>
            </a:r>
          </a:p>
        </p:txBody>
      </p:sp>
      <p:pic>
        <p:nvPicPr>
          <p:cNvPr id="2068" name="Picture 21" descr="ito80周年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0" y="6248400"/>
            <a:ext cx="1149350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9" name="Picture 22" descr="itosnap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4763" y="323850"/>
            <a:ext cx="10191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188913" y="250825"/>
            <a:ext cx="4679950" cy="579438"/>
          </a:xfrm>
          <a:prstGeom prst="rect">
            <a:avLst/>
          </a:prstGeom>
          <a:gradFill rotWithShape="1">
            <a:gsLst>
              <a:gs pos="0">
                <a:srgbClr val="CCFFCC">
                  <a:gamma/>
                  <a:shade val="87843"/>
                  <a:invGamma/>
                  <a:alpha val="32001"/>
                </a:srgbClr>
              </a:gs>
              <a:gs pos="50000">
                <a:srgbClr val="CCFFCC">
                  <a:alpha val="36000"/>
                </a:srgbClr>
              </a:gs>
              <a:gs pos="100000">
                <a:srgbClr val="CCFFCC">
                  <a:gamma/>
                  <a:shade val="87843"/>
                  <a:invGamma/>
                  <a:alpha val="32001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>
              <a:defRPr/>
            </a:pPr>
            <a:endParaRPr kumimoji="0" lang="ja-JP" altLang="ja-JP" sz="3200">
              <a:solidFill>
                <a:srgbClr val="3333CC"/>
              </a:solidFill>
              <a:ea typeface="ＡＲＰ白丸ＰＯＰ体Ｈ" pitchFamily="50" charset="-128"/>
            </a:endParaRPr>
          </a:p>
        </p:txBody>
      </p:sp>
      <p:sp>
        <p:nvSpPr>
          <p:cNvPr id="2073" name="WordArt 26"/>
          <p:cNvSpPr>
            <a:spLocks noChangeArrowheads="1" noChangeShapeType="1" noTextEdit="1"/>
          </p:cNvSpPr>
          <p:nvPr/>
        </p:nvSpPr>
        <p:spPr bwMode="auto">
          <a:xfrm>
            <a:off x="404813" y="323850"/>
            <a:ext cx="4343400" cy="4016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ＭＳ Ｐゴシック"/>
                <a:ea typeface="ＭＳ Ｐゴシック"/>
              </a:rPr>
              <a:t>人間糸川博士とは～♪</a:t>
            </a:r>
          </a:p>
        </p:txBody>
      </p:sp>
      <p:sp>
        <p:nvSpPr>
          <p:cNvPr id="2074" name="Text Box 31"/>
          <p:cNvSpPr txBox="1">
            <a:spLocks noChangeArrowheads="1"/>
          </p:cNvSpPr>
          <p:nvPr/>
        </p:nvSpPr>
        <p:spPr bwMode="auto">
          <a:xfrm>
            <a:off x="1447800" y="5410200"/>
            <a:ext cx="708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400">
                <a:solidFill>
                  <a:srgbClr val="CC6600"/>
                </a:solidFill>
              </a:rPr>
              <a:t>  nanae</a:t>
            </a:r>
            <a:r>
              <a:rPr lang="en-US" altLang="ja-JP"/>
              <a:t> </a:t>
            </a:r>
          </a:p>
        </p:txBody>
      </p:sp>
      <p:pic>
        <p:nvPicPr>
          <p:cNvPr id="2075" name="Picture 32" descr="it19690610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838" y="3492500"/>
            <a:ext cx="1057275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6" name="Text Box 33"/>
          <p:cNvSpPr txBox="1">
            <a:spLocks noChangeArrowheads="1"/>
          </p:cNvSpPr>
          <p:nvPr/>
        </p:nvSpPr>
        <p:spPr bwMode="auto">
          <a:xfrm>
            <a:off x="404813" y="827088"/>
            <a:ext cx="15113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000">
                <a:solidFill>
                  <a:srgbClr val="FF3300"/>
                </a:solidFill>
                <a:ea typeface="ＭＳ ゴシック" pitchFamily="49" charset="-128"/>
              </a:rPr>
              <a:t>イメージ　説明図です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052"/>
          <p:cNvSpPr>
            <a:spLocks noChangeArrowheads="1"/>
          </p:cNvSpPr>
          <p:nvPr/>
        </p:nvSpPr>
        <p:spPr bwMode="auto">
          <a:xfrm>
            <a:off x="333375" y="6084888"/>
            <a:ext cx="2501900" cy="1008062"/>
          </a:xfrm>
          <a:prstGeom prst="wedgeRoundRectCallout">
            <a:avLst>
              <a:gd name="adj1" fmla="val 70116"/>
              <a:gd name="adj2" fmla="val -20236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75" name="AutoShape 1048"/>
          <p:cNvSpPr>
            <a:spLocks noChangeArrowheads="1"/>
          </p:cNvSpPr>
          <p:nvPr/>
        </p:nvSpPr>
        <p:spPr bwMode="auto">
          <a:xfrm>
            <a:off x="404813" y="4500563"/>
            <a:ext cx="2808287" cy="1055687"/>
          </a:xfrm>
          <a:prstGeom prst="wedgeRoundRectCallout">
            <a:avLst>
              <a:gd name="adj1" fmla="val 75065"/>
              <a:gd name="adj2" fmla="val -24347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76" name="AutoShape 1037"/>
          <p:cNvSpPr>
            <a:spLocks noChangeArrowheads="1"/>
          </p:cNvSpPr>
          <p:nvPr/>
        </p:nvSpPr>
        <p:spPr bwMode="auto">
          <a:xfrm>
            <a:off x="296863" y="7451725"/>
            <a:ext cx="2771775" cy="1081088"/>
          </a:xfrm>
          <a:prstGeom prst="wedgeRoundRectCallout">
            <a:avLst>
              <a:gd name="adj1" fmla="val 62486"/>
              <a:gd name="adj2" fmla="val -9764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77" name="AutoShape 1034"/>
          <p:cNvSpPr>
            <a:spLocks noChangeArrowheads="1"/>
          </p:cNvSpPr>
          <p:nvPr/>
        </p:nvSpPr>
        <p:spPr bwMode="auto">
          <a:xfrm>
            <a:off x="260350" y="2484438"/>
            <a:ext cx="2520950" cy="1057275"/>
          </a:xfrm>
          <a:prstGeom prst="wedgeRoundRectCallout">
            <a:avLst>
              <a:gd name="adj1" fmla="val 80417"/>
              <a:gd name="adj2" fmla="val -19069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78" name="AutoShape 1030"/>
          <p:cNvSpPr>
            <a:spLocks noChangeArrowheads="1"/>
          </p:cNvSpPr>
          <p:nvPr/>
        </p:nvSpPr>
        <p:spPr bwMode="auto">
          <a:xfrm>
            <a:off x="188913" y="971550"/>
            <a:ext cx="3168650" cy="936625"/>
          </a:xfrm>
          <a:prstGeom prst="wedgeRoundRectCallout">
            <a:avLst>
              <a:gd name="adj1" fmla="val 65079"/>
              <a:gd name="adj2" fmla="val -33222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79" name="Text Box 1028"/>
          <p:cNvSpPr txBox="1">
            <a:spLocks noChangeArrowheads="1"/>
          </p:cNvSpPr>
          <p:nvPr/>
        </p:nvSpPr>
        <p:spPr bwMode="auto">
          <a:xfrm>
            <a:off x="333375" y="1116013"/>
            <a:ext cx="3168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sz="1800" b="1">
                <a:solidFill>
                  <a:schemeClr val="accent2"/>
                </a:solidFill>
              </a:rPr>
              <a:t>東大には昭和２０年代に　　　大学発ベンチャーがあった！</a:t>
            </a:r>
          </a:p>
        </p:txBody>
      </p:sp>
      <p:sp>
        <p:nvSpPr>
          <p:cNvPr id="3080" name="Text Box 1031"/>
          <p:cNvSpPr txBox="1">
            <a:spLocks noChangeArrowheads="1"/>
          </p:cNvSpPr>
          <p:nvPr/>
        </p:nvSpPr>
        <p:spPr bwMode="auto">
          <a:xfrm>
            <a:off x="3860800" y="900113"/>
            <a:ext cx="27559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1600">
                <a:solidFill>
                  <a:schemeClr val="accent2"/>
                </a:solidFill>
              </a:rPr>
              <a:t>糸川研究室では</a:t>
            </a:r>
            <a:r>
              <a:rPr lang="ja-JP" altLang="en-US" sz="1600" b="1">
                <a:solidFill>
                  <a:schemeClr val="accent2"/>
                </a:solidFill>
              </a:rPr>
              <a:t>脳波測定器</a:t>
            </a:r>
            <a:r>
              <a:rPr lang="ja-JP" altLang="en-US" sz="1600">
                <a:solidFill>
                  <a:schemeClr val="accent2"/>
                </a:solidFill>
              </a:rPr>
              <a:t>を研究開発、そして、東大脳神経外科、国立病院などに　販売していました。</a:t>
            </a:r>
          </a:p>
        </p:txBody>
      </p:sp>
      <p:sp>
        <p:nvSpPr>
          <p:cNvPr id="3081" name="Text Box 1032"/>
          <p:cNvSpPr txBox="1">
            <a:spLocks noChangeArrowheads="1"/>
          </p:cNvSpPr>
          <p:nvPr/>
        </p:nvSpPr>
        <p:spPr bwMode="auto">
          <a:xfrm>
            <a:off x="2060575" y="1979613"/>
            <a:ext cx="1728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1400">
                <a:solidFill>
                  <a:srgbClr val="FF7C80"/>
                </a:solidFill>
              </a:rPr>
              <a:t>今だから言える話</a:t>
            </a:r>
          </a:p>
        </p:txBody>
      </p:sp>
      <p:sp>
        <p:nvSpPr>
          <p:cNvPr id="3082" name="Text Box 1033"/>
          <p:cNvSpPr txBox="1">
            <a:spLocks noChangeArrowheads="1"/>
          </p:cNvSpPr>
          <p:nvPr/>
        </p:nvSpPr>
        <p:spPr bwMode="auto">
          <a:xfrm>
            <a:off x="333375" y="2627313"/>
            <a:ext cx="23749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sz="1800" b="1">
                <a:solidFill>
                  <a:schemeClr val="accent2"/>
                </a:solidFill>
              </a:rPr>
              <a:t>ロケット開発が小さいペンシルから始まったキッカケは？</a:t>
            </a:r>
          </a:p>
        </p:txBody>
      </p:sp>
      <p:sp>
        <p:nvSpPr>
          <p:cNvPr id="3083" name="Text Box 1035"/>
          <p:cNvSpPr txBox="1">
            <a:spLocks noChangeArrowheads="1"/>
          </p:cNvSpPr>
          <p:nvPr/>
        </p:nvSpPr>
        <p:spPr bwMode="auto">
          <a:xfrm>
            <a:off x="3573463" y="2339975"/>
            <a:ext cx="2881312" cy="1436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ja-JP" altLang="en-US" sz="1600">
                <a:solidFill>
                  <a:schemeClr val="accent2"/>
                </a:solidFill>
              </a:rPr>
              <a:t>研究費不足にやけを起こして　書いた小さな</a:t>
            </a:r>
            <a:r>
              <a:rPr lang="ja-JP" altLang="en-US" sz="1600">
                <a:solidFill>
                  <a:schemeClr val="accent2"/>
                </a:solidFill>
              </a:rPr>
              <a:t>イタズラのロケットの絵。小さければ試作費も少ない。そうだ！とこの案を</a:t>
            </a:r>
            <a:r>
              <a:rPr lang="ja-JP" altLang="en-US" sz="1600" b="1">
                <a:solidFill>
                  <a:schemeClr val="accent2"/>
                </a:solidFill>
              </a:rPr>
              <a:t>　　　　　　　　　　　　</a:t>
            </a:r>
          </a:p>
          <a:p>
            <a:pPr eaLnBrk="1" hangingPunct="1">
              <a:spcBef>
                <a:spcPct val="50000"/>
              </a:spcBef>
            </a:pPr>
            <a:r>
              <a:rPr lang="ja-JP" altLang="en-US" sz="1600" b="1">
                <a:solidFill>
                  <a:schemeClr val="accent2"/>
                </a:solidFill>
              </a:rPr>
              <a:t>　　採用した糸川先生</a:t>
            </a:r>
          </a:p>
        </p:txBody>
      </p:sp>
      <p:sp>
        <p:nvSpPr>
          <p:cNvPr id="3084" name="Text Box 1036"/>
          <p:cNvSpPr txBox="1">
            <a:spLocks noChangeArrowheads="1"/>
          </p:cNvSpPr>
          <p:nvPr/>
        </p:nvSpPr>
        <p:spPr bwMode="auto">
          <a:xfrm>
            <a:off x="296863" y="7548563"/>
            <a:ext cx="28448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1800" b="1">
                <a:solidFill>
                  <a:schemeClr val="accent2"/>
                </a:solidFill>
              </a:rPr>
              <a:t>東大を辞任、そして、ランドシステム設立⇒組織工学研究所に発展</a:t>
            </a:r>
          </a:p>
        </p:txBody>
      </p:sp>
      <p:sp>
        <p:nvSpPr>
          <p:cNvPr id="3085" name="Text Box 1038"/>
          <p:cNvSpPr txBox="1">
            <a:spLocks noChangeArrowheads="1"/>
          </p:cNvSpPr>
          <p:nvPr/>
        </p:nvSpPr>
        <p:spPr bwMode="auto">
          <a:xfrm>
            <a:off x="2060575" y="3635375"/>
            <a:ext cx="15843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sz="1400">
                <a:solidFill>
                  <a:srgbClr val="FF7C80"/>
                </a:solidFill>
              </a:rPr>
              <a:t>糸川先生の感性の素晴らしさ</a:t>
            </a:r>
          </a:p>
        </p:txBody>
      </p:sp>
      <p:sp>
        <p:nvSpPr>
          <p:cNvPr id="3086" name="Text Box 1039"/>
          <p:cNvSpPr txBox="1">
            <a:spLocks noChangeArrowheads="1"/>
          </p:cNvSpPr>
          <p:nvPr/>
        </p:nvSpPr>
        <p:spPr bwMode="auto">
          <a:xfrm>
            <a:off x="3860800" y="4572000"/>
            <a:ext cx="248443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ja-JP" altLang="ja-JP"/>
          </a:p>
        </p:txBody>
      </p:sp>
      <p:sp>
        <p:nvSpPr>
          <p:cNvPr id="3087" name="Text Box 1045"/>
          <p:cNvSpPr txBox="1">
            <a:spLocks noChangeArrowheads="1"/>
          </p:cNvSpPr>
          <p:nvPr/>
        </p:nvSpPr>
        <p:spPr bwMode="auto">
          <a:xfrm>
            <a:off x="4456113" y="6684963"/>
            <a:ext cx="1889125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ja-JP" altLang="ja-JP" sz="1600">
              <a:solidFill>
                <a:schemeClr val="accent2"/>
              </a:solidFill>
            </a:endParaRPr>
          </a:p>
        </p:txBody>
      </p:sp>
      <p:sp>
        <p:nvSpPr>
          <p:cNvPr id="3088" name="Text Box 1047"/>
          <p:cNvSpPr txBox="1">
            <a:spLocks noChangeArrowheads="1"/>
          </p:cNvSpPr>
          <p:nvPr/>
        </p:nvSpPr>
        <p:spPr bwMode="auto">
          <a:xfrm>
            <a:off x="476250" y="4643438"/>
            <a:ext cx="2447925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sz="1800" b="1">
                <a:solidFill>
                  <a:schemeClr val="accent2"/>
                </a:solidFill>
              </a:rPr>
              <a:t>お酒の味をお教えしたロケット開発担当の　　日産自動車役員</a:t>
            </a:r>
          </a:p>
        </p:txBody>
      </p:sp>
      <p:sp>
        <p:nvSpPr>
          <p:cNvPr id="3089" name="Text Box 1049"/>
          <p:cNvSpPr txBox="1">
            <a:spLocks noChangeArrowheads="1"/>
          </p:cNvSpPr>
          <p:nvPr/>
        </p:nvSpPr>
        <p:spPr bwMode="auto">
          <a:xfrm>
            <a:off x="3860800" y="4572000"/>
            <a:ext cx="2538413" cy="94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ja-JP" altLang="en-US" sz="1600" b="1">
                <a:solidFill>
                  <a:schemeClr val="accent2"/>
                </a:solidFill>
              </a:rPr>
              <a:t>お前は糸川の誰なんだ！</a:t>
            </a:r>
          </a:p>
          <a:p>
            <a:pPr eaLnBrk="1" hangingPunct="1">
              <a:spcBef>
                <a:spcPct val="50000"/>
              </a:spcBef>
            </a:pPr>
            <a:r>
              <a:rPr lang="ja-JP" altLang="en-US" sz="1600">
                <a:solidFill>
                  <a:schemeClr val="accent2"/>
                </a:solidFill>
              </a:rPr>
              <a:t>酒場から急に消えた糸川先生に怒った</a:t>
            </a:r>
            <a:r>
              <a:rPr lang="ja-JP" altLang="en-US" sz="1600" b="1">
                <a:solidFill>
                  <a:schemeClr val="accent2"/>
                </a:solidFill>
              </a:rPr>
              <a:t>土地の名士</a:t>
            </a:r>
          </a:p>
        </p:txBody>
      </p:sp>
      <p:sp>
        <p:nvSpPr>
          <p:cNvPr id="3090" name="Text Box 1050"/>
          <p:cNvSpPr txBox="1">
            <a:spLocks noChangeArrowheads="1"/>
          </p:cNvSpPr>
          <p:nvPr/>
        </p:nvSpPr>
        <p:spPr bwMode="auto">
          <a:xfrm>
            <a:off x="3284538" y="6084888"/>
            <a:ext cx="18002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1800" b="1">
                <a:solidFill>
                  <a:schemeClr val="accent2"/>
                </a:solidFill>
              </a:rPr>
              <a:t>河童が水中から空まで飛んだ！</a:t>
            </a:r>
            <a:r>
              <a:rPr lang="ja-JP" altLang="en-US" sz="1800" b="1">
                <a:solidFill>
                  <a:schemeClr val="accent1"/>
                </a:solidFill>
              </a:rPr>
              <a:t>ギリシャ文字ｋの発音はカッパだ。</a:t>
            </a:r>
            <a:endParaRPr lang="ja-JP" altLang="en-US">
              <a:solidFill>
                <a:schemeClr val="accent1"/>
              </a:solidFill>
            </a:endParaRPr>
          </a:p>
        </p:txBody>
      </p:sp>
      <p:sp>
        <p:nvSpPr>
          <p:cNvPr id="3091" name="Text Box 1051"/>
          <p:cNvSpPr txBox="1">
            <a:spLocks noChangeArrowheads="1"/>
          </p:cNvSpPr>
          <p:nvPr/>
        </p:nvSpPr>
        <p:spPr bwMode="auto">
          <a:xfrm>
            <a:off x="333375" y="6156325"/>
            <a:ext cx="2519363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ja-JP" altLang="en-US" sz="1800" b="1">
                <a:solidFill>
                  <a:schemeClr val="accent2"/>
                </a:solidFill>
              </a:rPr>
              <a:t>Ｋ</a:t>
            </a:r>
            <a:r>
              <a:rPr kumimoji="0" lang="en-US" altLang="ja-JP" sz="1800" b="1">
                <a:solidFill>
                  <a:schemeClr val="accent2"/>
                </a:solidFill>
              </a:rPr>
              <a:t>-Ⅰ</a:t>
            </a:r>
            <a:r>
              <a:rPr kumimoji="0" lang="ja-JP" altLang="en-US" sz="1800" b="1">
                <a:solidFill>
                  <a:schemeClr val="accent2"/>
                </a:solidFill>
              </a:rPr>
              <a:t>型カ</a:t>
            </a:r>
            <a:r>
              <a:rPr lang="ja-JP" altLang="en-US" sz="1800" b="1">
                <a:solidFill>
                  <a:schemeClr val="accent2"/>
                </a:solidFill>
              </a:rPr>
              <a:t>ッパーロケットの成功はアメリカでも  話題になった</a:t>
            </a:r>
          </a:p>
        </p:txBody>
      </p:sp>
      <p:sp>
        <p:nvSpPr>
          <p:cNvPr id="80927" name="Text Box 1055"/>
          <p:cNvSpPr txBox="1">
            <a:spLocks noChangeArrowheads="1"/>
          </p:cNvSpPr>
          <p:nvPr/>
        </p:nvSpPr>
        <p:spPr bwMode="auto">
          <a:xfrm>
            <a:off x="620713" y="250825"/>
            <a:ext cx="5761037" cy="457200"/>
          </a:xfrm>
          <a:prstGeom prst="rect">
            <a:avLst/>
          </a:prstGeom>
          <a:gradFill rotWithShape="1">
            <a:gsLst>
              <a:gs pos="0">
                <a:srgbClr val="CCFF99">
                  <a:gamma/>
                  <a:shade val="46275"/>
                  <a:invGamma/>
                  <a:alpha val="47000"/>
                </a:srgbClr>
              </a:gs>
              <a:gs pos="50000">
                <a:srgbClr val="CCFF99">
                  <a:alpha val="52000"/>
                </a:srgbClr>
              </a:gs>
              <a:gs pos="100000">
                <a:srgbClr val="CCFF99">
                  <a:gamma/>
                  <a:shade val="46275"/>
                  <a:invGamma/>
                  <a:alpha val="47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/>
              <a:t>これまで語られなかった、人間糸川博士像</a:t>
            </a:r>
          </a:p>
        </p:txBody>
      </p:sp>
      <p:pic>
        <p:nvPicPr>
          <p:cNvPr id="3095" name="Picture 1057" descr="糸かっぱ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663" y="5795963"/>
            <a:ext cx="1811337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6" name="Text Box 1041"/>
          <p:cNvSpPr txBox="1">
            <a:spLocks noChangeArrowheads="1"/>
          </p:cNvSpPr>
          <p:nvPr/>
        </p:nvSpPr>
        <p:spPr bwMode="auto">
          <a:xfrm>
            <a:off x="3429000" y="7740650"/>
            <a:ext cx="172878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1600" b="1">
                <a:solidFill>
                  <a:schemeClr val="accent2"/>
                </a:solidFill>
              </a:rPr>
              <a:t>ＮＨＫ解説委員</a:t>
            </a:r>
            <a:r>
              <a:rPr lang="ja-JP" altLang="en-US" sz="1600">
                <a:solidFill>
                  <a:schemeClr val="accent2"/>
                </a:solidFill>
              </a:rPr>
              <a:t>の率直な思い出を伺いました</a:t>
            </a:r>
          </a:p>
        </p:txBody>
      </p:sp>
      <p:sp>
        <p:nvSpPr>
          <p:cNvPr id="3097" name="Text Box 1058"/>
          <p:cNvSpPr txBox="1">
            <a:spLocks noChangeArrowheads="1"/>
          </p:cNvSpPr>
          <p:nvPr/>
        </p:nvSpPr>
        <p:spPr bwMode="auto">
          <a:xfrm>
            <a:off x="5805488" y="8172450"/>
            <a:ext cx="720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400">
                <a:solidFill>
                  <a:srgbClr val="CC6600"/>
                </a:solidFill>
              </a:rPr>
              <a:t> nanae</a:t>
            </a:r>
            <a:r>
              <a:rPr lang="en-US" altLang="ja-JP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5"/>
          <p:cNvSpPr>
            <a:spLocks noChangeArrowheads="1"/>
          </p:cNvSpPr>
          <p:nvPr/>
        </p:nvSpPr>
        <p:spPr bwMode="auto">
          <a:xfrm>
            <a:off x="188913" y="5580063"/>
            <a:ext cx="2808287" cy="744537"/>
          </a:xfrm>
          <a:prstGeom prst="wedgeRoundRectCallout">
            <a:avLst>
              <a:gd name="adj1" fmla="val 70690"/>
              <a:gd name="adj2" fmla="val -13542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099" name="AutoShape 6"/>
          <p:cNvSpPr>
            <a:spLocks noChangeArrowheads="1"/>
          </p:cNvSpPr>
          <p:nvPr/>
        </p:nvSpPr>
        <p:spPr bwMode="auto">
          <a:xfrm>
            <a:off x="188913" y="3851275"/>
            <a:ext cx="2952750" cy="720725"/>
          </a:xfrm>
          <a:prstGeom prst="wedgeRoundRectCallout">
            <a:avLst>
              <a:gd name="adj1" fmla="val 63764"/>
              <a:gd name="adj2" fmla="val -13218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00" name="AutoShape 7"/>
          <p:cNvSpPr>
            <a:spLocks noChangeArrowheads="1"/>
          </p:cNvSpPr>
          <p:nvPr/>
        </p:nvSpPr>
        <p:spPr bwMode="auto">
          <a:xfrm>
            <a:off x="242888" y="2363788"/>
            <a:ext cx="2538412" cy="1055687"/>
          </a:xfrm>
          <a:prstGeom prst="wedgeRoundRectCallout">
            <a:avLst>
              <a:gd name="adj1" fmla="val 80833"/>
              <a:gd name="adj2" fmla="val -26389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01" name="Text Box 8"/>
          <p:cNvSpPr txBox="1">
            <a:spLocks noChangeArrowheads="1"/>
          </p:cNvSpPr>
          <p:nvPr/>
        </p:nvSpPr>
        <p:spPr bwMode="auto">
          <a:xfrm>
            <a:off x="242888" y="2459038"/>
            <a:ext cx="25654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sz="1800" b="1">
                <a:solidFill>
                  <a:schemeClr val="accent2"/>
                </a:solidFill>
              </a:rPr>
              <a:t>独特の経済評論、講演活動、テレビでの特異なタレントぶり</a:t>
            </a:r>
          </a:p>
        </p:txBody>
      </p:sp>
      <p:sp>
        <p:nvSpPr>
          <p:cNvPr id="4102" name="Text Box 10"/>
          <p:cNvSpPr txBox="1">
            <a:spLocks noChangeArrowheads="1"/>
          </p:cNvSpPr>
          <p:nvPr/>
        </p:nvSpPr>
        <p:spPr bwMode="auto">
          <a:xfrm>
            <a:off x="260350" y="3851275"/>
            <a:ext cx="28082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sz="2000" b="1">
                <a:solidFill>
                  <a:schemeClr val="accent2"/>
                </a:solidFill>
              </a:rPr>
              <a:t>小澤征爾の第九の切符ありますか？</a:t>
            </a:r>
          </a:p>
        </p:txBody>
      </p:sp>
      <p:sp>
        <p:nvSpPr>
          <p:cNvPr id="4103" name="Text Box 11"/>
          <p:cNvSpPr txBox="1">
            <a:spLocks noChangeArrowheads="1"/>
          </p:cNvSpPr>
          <p:nvPr/>
        </p:nvSpPr>
        <p:spPr bwMode="auto">
          <a:xfrm>
            <a:off x="3500438" y="3635375"/>
            <a:ext cx="3025775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sz="1600">
                <a:solidFill>
                  <a:schemeClr val="accent2"/>
                </a:solidFill>
              </a:rPr>
              <a:t>ご自分が</a:t>
            </a:r>
            <a:r>
              <a:rPr lang="ja-JP" altLang="en-US" sz="1600" b="1">
                <a:solidFill>
                  <a:schemeClr val="accent2"/>
                </a:solidFill>
              </a:rPr>
              <a:t>理事長</a:t>
            </a:r>
            <a:r>
              <a:rPr lang="ja-JP" altLang="en-US" sz="1600">
                <a:solidFill>
                  <a:schemeClr val="accent2"/>
                </a:solidFill>
              </a:rPr>
              <a:t>だった交響楽団の第九の演奏日に、それをすっかり忘れ、同じ日の小澤征爾の　切符を楽団専務に　　　　　　　　</a:t>
            </a:r>
            <a:r>
              <a:rPr lang="ja-JP" altLang="en-US" sz="1600" b="1">
                <a:solidFill>
                  <a:schemeClr val="accent2"/>
                </a:solidFill>
              </a:rPr>
              <a:t>探させた糸川先生</a:t>
            </a:r>
          </a:p>
        </p:txBody>
      </p:sp>
      <p:sp>
        <p:nvSpPr>
          <p:cNvPr id="4104" name="Text Box 13"/>
          <p:cNvSpPr txBox="1">
            <a:spLocks noChangeArrowheads="1"/>
          </p:cNvSpPr>
          <p:nvPr/>
        </p:nvSpPr>
        <p:spPr bwMode="auto">
          <a:xfrm>
            <a:off x="1341438" y="4643438"/>
            <a:ext cx="2286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sz="1400">
                <a:solidFill>
                  <a:srgbClr val="FF7C80"/>
                </a:solidFill>
              </a:rPr>
              <a:t>あまりの忙しさにど忘れ！“ケロッ“の糸川先生</a:t>
            </a:r>
          </a:p>
        </p:txBody>
      </p:sp>
      <p:sp>
        <p:nvSpPr>
          <p:cNvPr id="4105" name="Text Box 14"/>
          <p:cNvSpPr txBox="1">
            <a:spLocks noChangeArrowheads="1"/>
          </p:cNvSpPr>
          <p:nvPr/>
        </p:nvSpPr>
        <p:spPr bwMode="auto">
          <a:xfrm>
            <a:off x="3860800" y="4572000"/>
            <a:ext cx="248443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ja-JP" altLang="ja-JP"/>
          </a:p>
        </p:txBody>
      </p:sp>
      <p:sp>
        <p:nvSpPr>
          <p:cNvPr id="4106" name="Text Box 17"/>
          <p:cNvSpPr txBox="1">
            <a:spLocks noChangeArrowheads="1"/>
          </p:cNvSpPr>
          <p:nvPr/>
        </p:nvSpPr>
        <p:spPr bwMode="auto">
          <a:xfrm>
            <a:off x="4456113" y="6684963"/>
            <a:ext cx="1889125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ja-JP" altLang="ja-JP" sz="1600">
              <a:solidFill>
                <a:schemeClr val="accent2"/>
              </a:solidFill>
            </a:endParaRPr>
          </a:p>
        </p:txBody>
      </p:sp>
      <p:sp>
        <p:nvSpPr>
          <p:cNvPr id="4107" name="Text Box 19"/>
          <p:cNvSpPr txBox="1">
            <a:spLocks noChangeArrowheads="1"/>
          </p:cNvSpPr>
          <p:nvPr/>
        </p:nvSpPr>
        <p:spPr bwMode="auto">
          <a:xfrm>
            <a:off x="3914775" y="2266950"/>
            <a:ext cx="24669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000" b="1">
                <a:solidFill>
                  <a:srgbClr val="6600CC"/>
                </a:solidFill>
              </a:rPr>
              <a:t>その陰には</a:t>
            </a:r>
            <a:r>
              <a:rPr lang="ja-JP" altLang="en-US" sz="2000">
                <a:solidFill>
                  <a:srgbClr val="6600CC"/>
                </a:solidFill>
              </a:rPr>
              <a:t>絶えざる創造への研究努力がありました</a:t>
            </a:r>
          </a:p>
        </p:txBody>
      </p:sp>
      <p:sp>
        <p:nvSpPr>
          <p:cNvPr id="4108" name="Text Box 20"/>
          <p:cNvSpPr txBox="1">
            <a:spLocks noChangeArrowheads="1"/>
          </p:cNvSpPr>
          <p:nvPr/>
        </p:nvSpPr>
        <p:spPr bwMode="auto">
          <a:xfrm>
            <a:off x="3429000" y="7932738"/>
            <a:ext cx="1143000" cy="938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sz="1600">
                <a:solidFill>
                  <a:schemeClr val="bg1"/>
                </a:solidFill>
              </a:rPr>
              <a:t>目的地は未知</a:t>
            </a:r>
          </a:p>
          <a:p>
            <a:pPr algn="ctr" eaLnBrk="1" hangingPunct="1">
              <a:spcBef>
                <a:spcPct val="50000"/>
              </a:spcBef>
            </a:pPr>
            <a:r>
              <a:rPr lang="ja-JP" altLang="en-US" sz="1600">
                <a:solidFill>
                  <a:schemeClr val="bg1"/>
                </a:solidFill>
              </a:rPr>
              <a:t>の糸川天体</a:t>
            </a:r>
          </a:p>
        </p:txBody>
      </p:sp>
      <p:sp>
        <p:nvSpPr>
          <p:cNvPr id="4109" name="Text Box 21"/>
          <p:cNvSpPr txBox="1">
            <a:spLocks noChangeArrowheads="1"/>
          </p:cNvSpPr>
          <p:nvPr/>
        </p:nvSpPr>
        <p:spPr bwMode="auto">
          <a:xfrm>
            <a:off x="514350" y="6502400"/>
            <a:ext cx="11430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sz="1600">
                <a:solidFill>
                  <a:schemeClr val="bg1"/>
                </a:solidFill>
              </a:rPr>
              <a:t>目的地は未知の糸川天体</a:t>
            </a:r>
          </a:p>
        </p:txBody>
      </p:sp>
      <p:sp>
        <p:nvSpPr>
          <p:cNvPr id="4110" name="Text Box 24"/>
          <p:cNvSpPr txBox="1">
            <a:spLocks noChangeArrowheads="1"/>
          </p:cNvSpPr>
          <p:nvPr/>
        </p:nvSpPr>
        <p:spPr bwMode="auto">
          <a:xfrm>
            <a:off x="333375" y="8747125"/>
            <a:ext cx="6524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ja-JP" sz="2000">
                <a:solidFill>
                  <a:schemeClr val="accent1"/>
                </a:solidFill>
              </a:rPr>
              <a:t>1999</a:t>
            </a:r>
            <a:r>
              <a:rPr kumimoji="0" lang="ja-JP" altLang="en-US" sz="2000">
                <a:solidFill>
                  <a:schemeClr val="accent1"/>
                </a:solidFill>
              </a:rPr>
              <a:t>年糸川先生は</a:t>
            </a:r>
            <a:r>
              <a:rPr lang="ja-JP" altLang="en-US" sz="2000">
                <a:solidFill>
                  <a:schemeClr val="accent1"/>
                </a:solidFill>
              </a:rPr>
              <a:t>未知の糸川天体へと旅立たれました。</a:t>
            </a:r>
          </a:p>
        </p:txBody>
      </p:sp>
      <p:sp>
        <p:nvSpPr>
          <p:cNvPr id="4111" name="Text Box 25"/>
          <p:cNvSpPr txBox="1">
            <a:spLocks noChangeArrowheads="1"/>
          </p:cNvSpPr>
          <p:nvPr/>
        </p:nvSpPr>
        <p:spPr bwMode="auto">
          <a:xfrm>
            <a:off x="134938" y="5627688"/>
            <a:ext cx="2933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sz="1800" b="1">
                <a:solidFill>
                  <a:schemeClr val="accent2"/>
                </a:solidFill>
              </a:rPr>
              <a:t>バレエの練習で毎日足広げ角度１度づつ増やす</a:t>
            </a:r>
          </a:p>
        </p:txBody>
      </p:sp>
      <p:sp>
        <p:nvSpPr>
          <p:cNvPr id="4112" name="AutoShape 27"/>
          <p:cNvSpPr>
            <a:spLocks noChangeArrowheads="1"/>
          </p:cNvSpPr>
          <p:nvPr/>
        </p:nvSpPr>
        <p:spPr bwMode="auto">
          <a:xfrm>
            <a:off x="134938" y="827088"/>
            <a:ext cx="3438525" cy="1057275"/>
          </a:xfrm>
          <a:prstGeom prst="wedgeRoundRectCallout">
            <a:avLst>
              <a:gd name="adj1" fmla="val 67222"/>
              <a:gd name="adj2" fmla="val -21773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13" name="Text Box 32"/>
          <p:cNvSpPr txBox="1">
            <a:spLocks noChangeArrowheads="1"/>
          </p:cNvSpPr>
          <p:nvPr/>
        </p:nvSpPr>
        <p:spPr bwMode="auto">
          <a:xfrm>
            <a:off x="4221163" y="1042988"/>
            <a:ext cx="26368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1600" b="1">
                <a:solidFill>
                  <a:srgbClr val="6600CC"/>
                </a:solidFill>
              </a:rPr>
              <a:t>この時、既に</a:t>
            </a:r>
            <a:r>
              <a:rPr lang="en-US" altLang="ja-JP" sz="1600" b="1">
                <a:solidFill>
                  <a:srgbClr val="6600CC"/>
                </a:solidFill>
              </a:rPr>
              <a:t>21</a:t>
            </a:r>
            <a:r>
              <a:rPr lang="ja-JP" altLang="en-US" sz="1600" b="1">
                <a:solidFill>
                  <a:srgbClr val="6600CC"/>
                </a:solidFill>
              </a:rPr>
              <a:t>世紀を目指した経済のあり方を予言</a:t>
            </a:r>
          </a:p>
        </p:txBody>
      </p:sp>
      <p:sp>
        <p:nvSpPr>
          <p:cNvPr id="4114" name="Text Box 34"/>
          <p:cNvSpPr txBox="1">
            <a:spLocks noChangeArrowheads="1"/>
          </p:cNvSpPr>
          <p:nvPr/>
        </p:nvSpPr>
        <p:spPr bwMode="auto">
          <a:xfrm>
            <a:off x="188913" y="922338"/>
            <a:ext cx="3455987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1800" b="1">
                <a:solidFill>
                  <a:schemeClr val="accent2"/>
                </a:solidFill>
              </a:rPr>
              <a:t>組織工学研究所スタート、知られざる苦難の道！　逆転の発想で 一躍脚光を浴びる</a:t>
            </a:r>
          </a:p>
        </p:txBody>
      </p:sp>
      <p:pic>
        <p:nvPicPr>
          <p:cNvPr id="4115" name="Picture 35" descr="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363" y="5148263"/>
            <a:ext cx="18161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6" name="Picture 36" descr="APP100写真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0" y="6516688"/>
            <a:ext cx="2519363" cy="185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7" name="AutoShape 37"/>
          <p:cNvSpPr>
            <a:spLocks noChangeArrowheads="1"/>
          </p:cNvSpPr>
          <p:nvPr/>
        </p:nvSpPr>
        <p:spPr bwMode="auto">
          <a:xfrm>
            <a:off x="260350" y="6732588"/>
            <a:ext cx="2089150" cy="1223962"/>
          </a:xfrm>
          <a:prstGeom prst="wedgeRoundRectCallout">
            <a:avLst>
              <a:gd name="adj1" fmla="val 68542"/>
              <a:gd name="adj2" fmla="val -23282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18" name="Text Box 38"/>
          <p:cNvSpPr txBox="1">
            <a:spLocks noChangeArrowheads="1"/>
          </p:cNvSpPr>
          <p:nvPr/>
        </p:nvSpPr>
        <p:spPr bwMode="auto">
          <a:xfrm>
            <a:off x="260350" y="6804025"/>
            <a:ext cx="2160588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sz="1600" b="1">
                <a:solidFill>
                  <a:schemeClr val="accent2"/>
                </a:solidFill>
              </a:rPr>
              <a:t>晩年は長野県丸子町音楽村（アースクラブ）にて、人類全体のあり方を研究されました。</a:t>
            </a:r>
          </a:p>
        </p:txBody>
      </p:sp>
      <p:sp>
        <p:nvSpPr>
          <p:cNvPr id="4119" name="AutoShape 41"/>
          <p:cNvSpPr>
            <a:spLocks noChangeArrowheads="1"/>
          </p:cNvSpPr>
          <p:nvPr/>
        </p:nvSpPr>
        <p:spPr bwMode="auto">
          <a:xfrm rot="453081">
            <a:off x="5805488" y="6516688"/>
            <a:ext cx="503237" cy="1081087"/>
          </a:xfrm>
          <a:prstGeom prst="cloudCallout">
            <a:avLst>
              <a:gd name="adj1" fmla="val -121611"/>
              <a:gd name="adj2" fmla="val 149708"/>
            </a:avLst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20" name="Text Box 46"/>
          <p:cNvSpPr txBox="1">
            <a:spLocks noChangeArrowheads="1"/>
          </p:cNvSpPr>
          <p:nvPr/>
        </p:nvSpPr>
        <p:spPr bwMode="auto">
          <a:xfrm>
            <a:off x="1412875" y="7956550"/>
            <a:ext cx="11430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sz="1600">
                <a:solidFill>
                  <a:schemeClr val="bg1"/>
                </a:solidFill>
              </a:rPr>
              <a:t>目的地は未知の糸川天体</a:t>
            </a:r>
          </a:p>
        </p:txBody>
      </p:sp>
      <p:sp>
        <p:nvSpPr>
          <p:cNvPr id="4121" name="Text Box 47"/>
          <p:cNvSpPr txBox="1">
            <a:spLocks noChangeArrowheads="1"/>
          </p:cNvSpPr>
          <p:nvPr/>
        </p:nvSpPr>
        <p:spPr bwMode="auto">
          <a:xfrm>
            <a:off x="5805488" y="6804025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1200">
                <a:solidFill>
                  <a:schemeClr val="accent1"/>
                </a:solidFill>
              </a:rPr>
              <a:t>糸川天体</a:t>
            </a:r>
          </a:p>
        </p:txBody>
      </p:sp>
      <p:pic>
        <p:nvPicPr>
          <p:cNvPr id="4122" name="Picture 48" descr="104-0433_IMG"/>
          <p:cNvPicPr>
            <a:picLocks noChangeAspect="1" noChangeArrowheads="1"/>
          </p:cNvPicPr>
          <p:nvPr/>
        </p:nvPicPr>
        <p:blipFill>
          <a:blip r:embed="rId4">
            <a:lum brigh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30" t="10309" r="13637" b="15625"/>
          <a:stretch>
            <a:fillRect/>
          </a:stretch>
        </p:blipFill>
        <p:spPr bwMode="auto">
          <a:xfrm>
            <a:off x="5589588" y="7667625"/>
            <a:ext cx="3175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</TotalTime>
  <Words>366</Words>
  <Application>Microsoft Office PowerPoint</Application>
  <PresentationFormat>画面に合わせる (4:3)</PresentationFormat>
  <Paragraphs>45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Times New Roman</vt:lpstr>
      <vt:lpstr>ＭＳ Ｐゴシック</vt:lpstr>
      <vt:lpstr>Arial</vt:lpstr>
      <vt:lpstr>ＭＳ Ｐ明朝</vt:lpstr>
      <vt:lpstr>ＡＲＰ白丸ＰＯＰ体Ｈ</vt:lpstr>
      <vt:lpstr>ＭＳ ゴシック</vt:lpstr>
      <vt:lpstr>標準デザイン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金澤　磐夫</dc:creator>
  <cp:lastModifiedBy>iwaokana</cp:lastModifiedBy>
  <cp:revision>62</cp:revision>
  <dcterms:created xsi:type="dcterms:W3CDTF">2002-10-09T05:08:25Z</dcterms:created>
  <dcterms:modified xsi:type="dcterms:W3CDTF">2012-08-12T04:41:46Z</dcterms:modified>
</cp:coreProperties>
</file>